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7" r:id="rId3"/>
    <p:sldId id="283" r:id="rId4"/>
    <p:sldId id="318" r:id="rId5"/>
    <p:sldId id="279" r:id="rId6"/>
    <p:sldId id="280" r:id="rId7"/>
    <p:sldId id="317" r:id="rId8"/>
    <p:sldId id="311" r:id="rId9"/>
    <p:sldId id="312" r:id="rId10"/>
    <p:sldId id="319" r:id="rId11"/>
    <p:sldId id="320" r:id="rId12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8209F2EA-B91D-413E-951E-0EC226335204}">
          <p14:sldIdLst>
            <p14:sldId id="256"/>
            <p14:sldId id="277"/>
            <p14:sldId id="283"/>
            <p14:sldId id="318"/>
            <p14:sldId id="279"/>
            <p14:sldId id="280"/>
            <p14:sldId id="317"/>
            <p14:sldId id="311"/>
            <p14:sldId id="312"/>
            <p14:sldId id="319"/>
            <p14:sldId id="3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06" autoAdjust="0"/>
    <p:restoredTop sz="87946" autoAdjust="0"/>
  </p:normalViewPr>
  <p:slideViewPr>
    <p:cSldViewPr snapToGrid="0" snapToObjects="1">
      <p:cViewPr varScale="1">
        <p:scale>
          <a:sx n="71" d="100"/>
          <a:sy n="71" d="100"/>
        </p:scale>
        <p:origin x="1104" y="60"/>
      </p:cViewPr>
      <p:guideLst>
        <p:guide orient="horz" pos="2160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0E9C9-E7E3-4539-84EC-DBFB148949D2}" type="datetimeFigureOut">
              <a:rPr lang="es-CO" smtClean="0"/>
              <a:t>17/05/2018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FD612-D7D3-4271-952A-C970E4551A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991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F17DD1-5EE4-4011-8ED9-DC49F77D254C}" type="datetimeFigureOut">
              <a:rPr lang="es-CO" smtClean="0"/>
              <a:t>17/05/2018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84D920-6D97-4E12-9779-B08A91C4D4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057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9228-DAC8-BC4A-8710-8727A1F171B7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2D5E-0D46-9E46-9567-3E5DEE097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72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9228-DAC8-BC4A-8710-8727A1F171B7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2D5E-0D46-9E46-9567-3E5DEE097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76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9228-DAC8-BC4A-8710-8727A1F171B7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2D5E-0D46-9E46-9567-3E5DEE097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075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9228-DAC8-BC4A-8710-8727A1F171B7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2D5E-0D46-9E46-9567-3E5DEE097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729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9228-DAC8-BC4A-8710-8727A1F171B7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2D5E-0D46-9E46-9567-3E5DEE097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446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9228-DAC8-BC4A-8710-8727A1F171B7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2D5E-0D46-9E46-9567-3E5DEE097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52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9228-DAC8-BC4A-8710-8727A1F171B7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2D5E-0D46-9E46-9567-3E5DEE097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24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9228-DAC8-BC4A-8710-8727A1F171B7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2D5E-0D46-9E46-9567-3E5DEE097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05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9228-DAC8-BC4A-8710-8727A1F171B7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2D5E-0D46-9E46-9567-3E5DEE097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2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9228-DAC8-BC4A-8710-8727A1F171B7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2D5E-0D46-9E46-9567-3E5DEE097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79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9228-DAC8-BC4A-8710-8727A1F171B7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2D5E-0D46-9E46-9567-3E5DEE097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43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09228-DAC8-BC4A-8710-8727A1F171B7}" type="datetimeFigureOut">
              <a:rPr lang="es-ES" smtClean="0"/>
              <a:t>17/05/2018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2D5E-0D46-9E46-9567-3E5DEE097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96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55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62317" y="695866"/>
            <a:ext cx="7624483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800" b="1" dirty="0">
                <a:solidFill>
                  <a:prstClr val="black"/>
                </a:solidFill>
              </a:rPr>
              <a:t>Equipo de Trabajo</a:t>
            </a:r>
          </a:p>
          <a:p>
            <a:pPr lvl="0"/>
            <a:endParaRPr lang="es-CO" dirty="0">
              <a:solidFill>
                <a:prstClr val="black"/>
              </a:solidFill>
            </a:endParaRPr>
          </a:p>
          <a:p>
            <a:pPr lvl="0"/>
            <a:r>
              <a:rPr lang="es-CO" sz="2200" dirty="0">
                <a:solidFill>
                  <a:prstClr val="black"/>
                </a:solidFill>
              </a:rPr>
              <a:t>Johana Arboleda 	</a:t>
            </a:r>
            <a:r>
              <a:rPr lang="es-CO" sz="2200" dirty="0" smtClean="0">
                <a:solidFill>
                  <a:prstClr val="black"/>
                </a:solidFill>
              </a:rPr>
              <a:t>	Zona </a:t>
            </a:r>
            <a:r>
              <a:rPr lang="es-CO" sz="2200" dirty="0">
                <a:solidFill>
                  <a:prstClr val="black"/>
                </a:solidFill>
              </a:rPr>
              <a:t>1 </a:t>
            </a:r>
            <a:endParaRPr lang="es-CO" sz="2200" dirty="0" smtClean="0">
              <a:solidFill>
                <a:prstClr val="black"/>
              </a:solidFill>
            </a:endParaRPr>
          </a:p>
          <a:p>
            <a:pPr lvl="0"/>
            <a:r>
              <a:rPr lang="es-CO" sz="2200" dirty="0">
                <a:solidFill>
                  <a:prstClr val="black"/>
                </a:solidFill>
              </a:rPr>
              <a:t>	</a:t>
            </a:r>
            <a:r>
              <a:rPr lang="es-CO" sz="2200" dirty="0" smtClean="0">
                <a:solidFill>
                  <a:prstClr val="black"/>
                </a:solidFill>
              </a:rPr>
              <a:t>					Premio Periodismo Comunitario</a:t>
            </a:r>
            <a:endParaRPr lang="es-CO" sz="2200" b="1" dirty="0">
              <a:solidFill>
                <a:prstClr val="black"/>
              </a:solidFill>
            </a:endParaRPr>
          </a:p>
          <a:p>
            <a:endParaRPr lang="es-CO" sz="1100" dirty="0" smtClean="0">
              <a:solidFill>
                <a:prstClr val="black"/>
              </a:solidFill>
            </a:endParaRPr>
          </a:p>
          <a:p>
            <a:r>
              <a:rPr lang="es-CO" sz="2200" dirty="0" smtClean="0">
                <a:solidFill>
                  <a:prstClr val="black"/>
                </a:solidFill>
              </a:rPr>
              <a:t>Nicolás </a:t>
            </a:r>
            <a:r>
              <a:rPr lang="es-CO" sz="2200" dirty="0">
                <a:solidFill>
                  <a:prstClr val="black"/>
                </a:solidFill>
              </a:rPr>
              <a:t>Correa		</a:t>
            </a:r>
            <a:r>
              <a:rPr lang="es-CO" sz="2200" dirty="0" smtClean="0">
                <a:solidFill>
                  <a:prstClr val="black"/>
                </a:solidFill>
              </a:rPr>
              <a:t>	Zona 2</a:t>
            </a:r>
          </a:p>
          <a:p>
            <a:r>
              <a:rPr lang="es-CO" sz="2200" dirty="0" smtClean="0">
                <a:solidFill>
                  <a:prstClr val="black"/>
                </a:solidFill>
              </a:rPr>
              <a:t>						Apoyo </a:t>
            </a:r>
            <a:r>
              <a:rPr lang="es-CO" sz="2200" dirty="0">
                <a:solidFill>
                  <a:prstClr val="black"/>
                </a:solidFill>
              </a:rPr>
              <a:t>ejecución contrato </a:t>
            </a:r>
            <a:r>
              <a:rPr lang="es-CO" sz="2200" dirty="0" err="1">
                <a:solidFill>
                  <a:prstClr val="black"/>
                </a:solidFill>
              </a:rPr>
              <a:t>Telemedellín</a:t>
            </a:r>
            <a:r>
              <a:rPr lang="es-CO" sz="2200" dirty="0">
                <a:solidFill>
                  <a:prstClr val="black"/>
                </a:solidFill>
              </a:rPr>
              <a:t> y 						</a:t>
            </a:r>
            <a:r>
              <a:rPr lang="es-CO" sz="2200" dirty="0" smtClean="0">
                <a:solidFill>
                  <a:prstClr val="black"/>
                </a:solidFill>
              </a:rPr>
              <a:t>Encuentro </a:t>
            </a:r>
            <a:r>
              <a:rPr lang="es-CO" sz="2200" dirty="0">
                <a:solidFill>
                  <a:prstClr val="black"/>
                </a:solidFill>
              </a:rPr>
              <a:t>de Periodismo Comunitario</a:t>
            </a:r>
          </a:p>
          <a:p>
            <a:pPr lvl="0"/>
            <a:endParaRPr lang="es-CO" sz="1100" dirty="0" smtClean="0">
              <a:solidFill>
                <a:prstClr val="black"/>
              </a:solidFill>
            </a:endParaRPr>
          </a:p>
          <a:p>
            <a:pPr lvl="0"/>
            <a:r>
              <a:rPr lang="es-CO" sz="2200" dirty="0" smtClean="0">
                <a:solidFill>
                  <a:prstClr val="black"/>
                </a:solidFill>
              </a:rPr>
              <a:t>Sonia </a:t>
            </a:r>
            <a:r>
              <a:rPr lang="es-CO" sz="2200" dirty="0">
                <a:solidFill>
                  <a:prstClr val="black"/>
                </a:solidFill>
              </a:rPr>
              <a:t>Montoya 		</a:t>
            </a:r>
            <a:r>
              <a:rPr lang="es-CO" sz="2200" dirty="0" smtClean="0">
                <a:solidFill>
                  <a:prstClr val="black"/>
                </a:solidFill>
              </a:rPr>
              <a:t>	Zona </a:t>
            </a:r>
            <a:r>
              <a:rPr lang="es-CO" sz="2200" dirty="0">
                <a:solidFill>
                  <a:prstClr val="black"/>
                </a:solidFill>
              </a:rPr>
              <a:t>3, Zona </a:t>
            </a:r>
            <a:r>
              <a:rPr lang="es-CO" sz="2200" dirty="0" smtClean="0">
                <a:solidFill>
                  <a:prstClr val="black"/>
                </a:solidFill>
              </a:rPr>
              <a:t>5</a:t>
            </a:r>
          </a:p>
          <a:p>
            <a:pPr lvl="0"/>
            <a:r>
              <a:rPr lang="es-CO" sz="2200" dirty="0" smtClean="0">
                <a:solidFill>
                  <a:prstClr val="black"/>
                </a:solidFill>
              </a:rPr>
              <a:t>						Actualización </a:t>
            </a:r>
            <a:r>
              <a:rPr lang="es-CO" sz="2200" dirty="0">
                <a:solidFill>
                  <a:prstClr val="black"/>
                </a:solidFill>
              </a:rPr>
              <a:t>base de datos y </a:t>
            </a:r>
            <a:r>
              <a:rPr lang="es-CO" sz="2200" dirty="0" smtClean="0">
                <a:solidFill>
                  <a:prstClr val="black"/>
                </a:solidFill>
              </a:rPr>
              <a:t>									relacionamiento interinstitucional</a:t>
            </a:r>
          </a:p>
          <a:p>
            <a:pPr lvl="0"/>
            <a:endParaRPr lang="es-CO" sz="1100" dirty="0" smtClean="0">
              <a:solidFill>
                <a:prstClr val="black"/>
              </a:solidFill>
            </a:endParaRPr>
          </a:p>
          <a:p>
            <a:pPr lvl="0"/>
            <a:r>
              <a:rPr lang="es-CO" sz="2200" dirty="0" smtClean="0">
                <a:solidFill>
                  <a:prstClr val="black"/>
                </a:solidFill>
              </a:rPr>
              <a:t>Juan </a:t>
            </a:r>
            <a:r>
              <a:rPr lang="es-CO" sz="2200" dirty="0">
                <a:solidFill>
                  <a:prstClr val="black"/>
                </a:solidFill>
              </a:rPr>
              <a:t>Guillermo Duque </a:t>
            </a:r>
            <a:r>
              <a:rPr lang="es-CO" sz="2200" dirty="0" smtClean="0">
                <a:solidFill>
                  <a:prstClr val="black"/>
                </a:solidFill>
              </a:rPr>
              <a:t>	Zona </a:t>
            </a:r>
            <a:r>
              <a:rPr lang="es-CO" sz="2200" dirty="0">
                <a:solidFill>
                  <a:prstClr val="black"/>
                </a:solidFill>
              </a:rPr>
              <a:t>4 y San Sebastián </a:t>
            </a:r>
            <a:r>
              <a:rPr lang="es-CO" sz="2200" dirty="0" smtClean="0">
                <a:solidFill>
                  <a:prstClr val="black"/>
                </a:solidFill>
              </a:rPr>
              <a:t>de Palmitas								Estrategia digital, prensa </a:t>
            </a:r>
            <a:r>
              <a:rPr lang="es-CO" sz="2200" dirty="0">
                <a:solidFill>
                  <a:prstClr val="black"/>
                </a:solidFill>
              </a:rPr>
              <a:t>y </a:t>
            </a:r>
            <a:r>
              <a:rPr lang="es-CO" sz="2200" dirty="0" err="1" smtClean="0">
                <a:solidFill>
                  <a:prstClr val="black"/>
                </a:solidFill>
              </a:rPr>
              <a:t>micrositio</a:t>
            </a:r>
            <a:r>
              <a:rPr lang="es-CO" sz="2200" dirty="0" smtClean="0">
                <a:solidFill>
                  <a:prstClr val="black"/>
                </a:solidFill>
              </a:rPr>
              <a:t> </a:t>
            </a:r>
            <a:endParaRPr lang="es-CO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5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62734" y="541637"/>
            <a:ext cx="8014448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800" b="1" dirty="0">
                <a:solidFill>
                  <a:prstClr val="black"/>
                </a:solidFill>
              </a:rPr>
              <a:t>Equipo de </a:t>
            </a:r>
            <a:r>
              <a:rPr lang="es-CO" sz="2800" b="1" dirty="0" smtClean="0">
                <a:solidFill>
                  <a:prstClr val="black"/>
                </a:solidFill>
              </a:rPr>
              <a:t>Trabajo</a:t>
            </a:r>
          </a:p>
          <a:p>
            <a:pPr lvl="0" algn="ctr"/>
            <a:endParaRPr lang="es-CO" sz="2000" b="1" dirty="0">
              <a:solidFill>
                <a:prstClr val="black"/>
              </a:solidFill>
            </a:endParaRPr>
          </a:p>
          <a:p>
            <a:pPr lvl="0"/>
            <a:r>
              <a:rPr lang="es-CO" sz="2200" dirty="0" smtClean="0">
                <a:solidFill>
                  <a:prstClr val="black"/>
                </a:solidFill>
              </a:rPr>
              <a:t>Melisa </a:t>
            </a:r>
            <a:r>
              <a:rPr lang="es-CO" sz="2200" dirty="0">
                <a:solidFill>
                  <a:prstClr val="black"/>
                </a:solidFill>
              </a:rPr>
              <a:t>Palacios		Zona 6, </a:t>
            </a:r>
            <a:r>
              <a:rPr lang="es-CO" sz="2200" dirty="0" err="1">
                <a:solidFill>
                  <a:prstClr val="black"/>
                </a:solidFill>
              </a:rPr>
              <a:t>Altavista</a:t>
            </a:r>
            <a:r>
              <a:rPr lang="es-CO" sz="2200" dirty="0">
                <a:solidFill>
                  <a:prstClr val="black"/>
                </a:solidFill>
              </a:rPr>
              <a:t> y San Antonio de Prado, 					</a:t>
            </a:r>
            <a:r>
              <a:rPr lang="es-CO" sz="2200" dirty="0" smtClean="0">
                <a:solidFill>
                  <a:prstClr val="black"/>
                </a:solidFill>
              </a:rPr>
              <a:t>		acompañamiento </a:t>
            </a:r>
            <a:r>
              <a:rPr lang="es-CO" sz="2200" dirty="0">
                <a:solidFill>
                  <a:prstClr val="black"/>
                </a:solidFill>
              </a:rPr>
              <a:t>estrategia audiovisual</a:t>
            </a:r>
          </a:p>
          <a:p>
            <a:pPr lvl="0"/>
            <a:r>
              <a:rPr lang="es-CO" sz="2200" dirty="0">
                <a:solidFill>
                  <a:prstClr val="black"/>
                </a:solidFill>
              </a:rPr>
              <a:t>					Coordinación Programa </a:t>
            </a:r>
            <a:r>
              <a:rPr lang="es-CO" sz="2200" dirty="0" smtClean="0">
                <a:solidFill>
                  <a:prstClr val="black"/>
                </a:solidFill>
              </a:rPr>
              <a:t>MBC</a:t>
            </a:r>
          </a:p>
          <a:p>
            <a:pPr lvl="0"/>
            <a:endParaRPr lang="es-CO" sz="1100" dirty="0">
              <a:solidFill>
                <a:prstClr val="black"/>
              </a:solidFill>
            </a:endParaRPr>
          </a:p>
          <a:p>
            <a:pPr lvl="0"/>
            <a:r>
              <a:rPr lang="es-CO" sz="2200" dirty="0">
                <a:solidFill>
                  <a:prstClr val="black"/>
                </a:solidFill>
              </a:rPr>
              <a:t>Oscar Iván Muñoz	</a:t>
            </a:r>
            <a:r>
              <a:rPr lang="es-CO" sz="2200" dirty="0" smtClean="0">
                <a:solidFill>
                  <a:prstClr val="black"/>
                </a:solidFill>
              </a:rPr>
              <a:t>Santa </a:t>
            </a:r>
            <a:r>
              <a:rPr lang="es-CO" sz="2200" dirty="0">
                <a:solidFill>
                  <a:prstClr val="black"/>
                </a:solidFill>
              </a:rPr>
              <a:t>Elena y San </a:t>
            </a:r>
            <a:r>
              <a:rPr lang="es-CO" sz="2200" dirty="0" smtClean="0">
                <a:solidFill>
                  <a:prstClr val="black"/>
                </a:solidFill>
              </a:rPr>
              <a:t>Cristóbal</a:t>
            </a:r>
          </a:p>
          <a:p>
            <a:pPr lvl="0"/>
            <a:r>
              <a:rPr lang="es-CO" sz="2200" dirty="0">
                <a:solidFill>
                  <a:prstClr val="black"/>
                </a:solidFill>
              </a:rPr>
              <a:t>	</a:t>
            </a:r>
            <a:r>
              <a:rPr lang="es-CO" sz="2200" dirty="0" smtClean="0">
                <a:solidFill>
                  <a:prstClr val="black"/>
                </a:solidFill>
              </a:rPr>
              <a:t>				Comodatos</a:t>
            </a:r>
            <a:r>
              <a:rPr lang="es-CO" sz="2200" dirty="0">
                <a:solidFill>
                  <a:prstClr val="black"/>
                </a:solidFill>
              </a:rPr>
              <a:t>, apoyo a </a:t>
            </a:r>
            <a:r>
              <a:rPr lang="es-CO" sz="2200" dirty="0" smtClean="0">
                <a:solidFill>
                  <a:prstClr val="black"/>
                </a:solidFill>
              </a:rPr>
              <a:t>Política </a:t>
            </a:r>
            <a:r>
              <a:rPr lang="es-CO" sz="2200" dirty="0">
                <a:solidFill>
                  <a:prstClr val="black"/>
                </a:solidFill>
              </a:rPr>
              <a:t>Pública.</a:t>
            </a:r>
          </a:p>
          <a:p>
            <a:pPr lvl="0"/>
            <a:endParaRPr lang="es-CO" sz="1100" dirty="0" smtClean="0">
              <a:solidFill>
                <a:prstClr val="black"/>
              </a:solidFill>
            </a:endParaRPr>
          </a:p>
          <a:p>
            <a:pPr lvl="0"/>
            <a:r>
              <a:rPr lang="es-CO" sz="2200" dirty="0" smtClean="0">
                <a:solidFill>
                  <a:prstClr val="black"/>
                </a:solidFill>
              </a:rPr>
              <a:t>Olga </a:t>
            </a:r>
            <a:r>
              <a:rPr lang="es-CO" sz="2200" dirty="0">
                <a:solidFill>
                  <a:prstClr val="black"/>
                </a:solidFill>
              </a:rPr>
              <a:t>C. Acosta		</a:t>
            </a:r>
            <a:r>
              <a:rPr lang="es-CO" sz="2200" dirty="0" smtClean="0">
                <a:solidFill>
                  <a:prstClr val="black"/>
                </a:solidFill>
              </a:rPr>
              <a:t>Abogada</a:t>
            </a:r>
            <a:r>
              <a:rPr lang="es-CO" sz="2200" dirty="0">
                <a:solidFill>
                  <a:prstClr val="black"/>
                </a:solidFill>
              </a:rPr>
              <a:t>, apoyo jurídico</a:t>
            </a:r>
          </a:p>
          <a:p>
            <a:pPr lvl="0"/>
            <a:endParaRPr lang="es-CO" sz="1100" dirty="0" smtClean="0">
              <a:solidFill>
                <a:prstClr val="black"/>
              </a:solidFill>
            </a:endParaRPr>
          </a:p>
          <a:p>
            <a:pPr lvl="0"/>
            <a:r>
              <a:rPr lang="es-CO" sz="2200" dirty="0" smtClean="0">
                <a:solidFill>
                  <a:prstClr val="black"/>
                </a:solidFill>
              </a:rPr>
              <a:t>Edwin </a:t>
            </a:r>
            <a:r>
              <a:rPr lang="es-CO" sz="2200" dirty="0">
                <a:solidFill>
                  <a:prstClr val="black"/>
                </a:solidFill>
              </a:rPr>
              <a:t>Echeverri		Política Pública</a:t>
            </a:r>
          </a:p>
          <a:p>
            <a:pPr lvl="0"/>
            <a:endParaRPr lang="es-CO" sz="1100" dirty="0" smtClean="0">
              <a:solidFill>
                <a:prstClr val="black"/>
              </a:solidFill>
            </a:endParaRPr>
          </a:p>
          <a:p>
            <a:pPr lvl="0"/>
            <a:r>
              <a:rPr lang="es-CO" sz="2200" dirty="0" smtClean="0">
                <a:solidFill>
                  <a:prstClr val="black"/>
                </a:solidFill>
              </a:rPr>
              <a:t>Catalina </a:t>
            </a:r>
            <a:r>
              <a:rPr lang="es-CO" sz="2200" dirty="0">
                <a:solidFill>
                  <a:prstClr val="black"/>
                </a:solidFill>
              </a:rPr>
              <a:t>García		Realización y promoción Programa MBC</a:t>
            </a:r>
          </a:p>
          <a:p>
            <a:pPr lvl="0"/>
            <a:endParaRPr lang="es-CO" sz="1100" dirty="0" smtClean="0">
              <a:solidFill>
                <a:prstClr val="black"/>
              </a:solidFill>
            </a:endParaRPr>
          </a:p>
          <a:p>
            <a:pPr lvl="0"/>
            <a:r>
              <a:rPr lang="es-CO" sz="2200" dirty="0" smtClean="0">
                <a:solidFill>
                  <a:prstClr val="black"/>
                </a:solidFill>
              </a:rPr>
              <a:t>Matilde </a:t>
            </a:r>
            <a:r>
              <a:rPr lang="es-CO" sz="2200" dirty="0">
                <a:solidFill>
                  <a:prstClr val="black"/>
                </a:solidFill>
              </a:rPr>
              <a:t>Alvarado	</a:t>
            </a:r>
            <a:r>
              <a:rPr lang="es-CO" sz="2200" dirty="0" smtClean="0">
                <a:solidFill>
                  <a:prstClr val="black"/>
                </a:solidFill>
              </a:rPr>
              <a:t>Coordinación </a:t>
            </a:r>
            <a:r>
              <a:rPr lang="es-CO" sz="2200" dirty="0">
                <a:solidFill>
                  <a:prstClr val="black"/>
                </a:solidFill>
              </a:rPr>
              <a:t>equipo movilización</a:t>
            </a:r>
            <a:endParaRPr lang="es-CO" sz="2200" dirty="0"/>
          </a:p>
        </p:txBody>
      </p:sp>
    </p:spTree>
    <p:extLst>
      <p:ext uri="{BB962C8B-B14F-4D97-AF65-F5344CB8AC3E}">
        <p14:creationId xmlns:p14="http://schemas.microsoft.com/office/powerpoint/2010/main" val="38360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84" y="479079"/>
            <a:ext cx="7949861" cy="5551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hape 109"/>
          <p:cNvSpPr txBox="1"/>
          <p:nvPr/>
        </p:nvSpPr>
        <p:spPr>
          <a:xfrm>
            <a:off x="760396" y="833826"/>
            <a:ext cx="8027469" cy="15243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ctr" defTabSz="914400">
              <a:buClr>
                <a:srgbClr val="FFFFFF"/>
              </a:buClr>
              <a:buSzPct val="25000"/>
              <a:buFont typeface="Arial"/>
              <a:buNone/>
            </a:pPr>
            <a:r>
              <a:rPr lang="en-US" sz="3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Comunicación para la movilización. la </a:t>
            </a:r>
            <a:r>
              <a:rPr lang="en-US" sz="32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participación</a:t>
            </a:r>
            <a:r>
              <a:rPr lang="en-US" sz="3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y la </a:t>
            </a:r>
            <a:r>
              <a:rPr lang="en-US" sz="32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cultura</a:t>
            </a:r>
            <a:r>
              <a:rPr lang="en-US" sz="3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ciudadana</a:t>
            </a:r>
            <a:endParaRPr lang="en-US" sz="3200" b="1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191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1203159" y="1783824"/>
            <a:ext cx="6737684" cy="38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Decreto 1700 de 2015 (Conglomerado público)</a:t>
            </a:r>
          </a:p>
          <a:p>
            <a:pPr algn="just"/>
            <a:endParaRPr lang="es-CO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O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“Comunicación para la Movilización Ciudadana: Genera escenarios de relacionamiento y encuentro para promover la participación ciudadana de forma cualificada, civilista y autónoma en los programas, proyectos y actividades que desarrolle el Conglomerado. Para ello se aprovechan recursos pedagógicos, encuentros, campañas, gestión de redes ciudadanas, promoción del </a:t>
            </a:r>
            <a:r>
              <a:rPr lang="es-CO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ciber</a:t>
            </a:r>
            <a:r>
              <a:rPr lang="es-CO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-activismo, eventos de ciudad, así como el fortalecimiento de medios alternativos y comunitarios, unidos a acciones de rendición de cuentas a la sociedad”.</a:t>
            </a:r>
          </a:p>
        </p:txBody>
      </p:sp>
      <p:sp>
        <p:nvSpPr>
          <p:cNvPr id="7" name="4 Rectángulo"/>
          <p:cNvSpPr/>
          <p:nvPr/>
        </p:nvSpPr>
        <p:spPr>
          <a:xfrm>
            <a:off x="824109" y="521926"/>
            <a:ext cx="73529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buClr>
                <a:srgbClr val="00B0F0"/>
              </a:buClr>
              <a:buSzPct val="25000"/>
            </a:pPr>
            <a:r>
              <a:rPr lang="es-CO" sz="2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Dónde</a:t>
            </a:r>
            <a:r>
              <a:rPr lang="en-US" sz="2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2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estamos en el Conglomerado Público</a:t>
            </a:r>
            <a:endParaRPr lang="es-CO" sz="2800" b="1" kern="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205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Rectángulo"/>
          <p:cNvSpPr/>
          <p:nvPr/>
        </p:nvSpPr>
        <p:spPr>
          <a:xfrm>
            <a:off x="997314" y="453172"/>
            <a:ext cx="78867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buClr>
                <a:srgbClr val="00B0F0"/>
              </a:buClr>
              <a:buSzPct val="25000"/>
            </a:pPr>
            <a:r>
              <a:rPr lang="es-CO" sz="2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Dónde</a:t>
            </a:r>
            <a:r>
              <a:rPr lang="en-US" sz="2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2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estamos en el Plan de Desarrollo</a:t>
            </a:r>
            <a:endParaRPr lang="es-CO" sz="2800" b="1" kern="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114"/>
          <p:cNvSpPr txBox="1"/>
          <p:nvPr/>
        </p:nvSpPr>
        <p:spPr>
          <a:xfrm>
            <a:off x="997314" y="1248878"/>
            <a:ext cx="7872771" cy="43602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175" lvl="1" defTabSz="360000">
              <a:buClr>
                <a:srgbClr val="595959"/>
              </a:buClr>
              <a:buSzPct val="25000"/>
            </a:pP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Dimensión 	1:	</a:t>
            </a: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Creemos en la Confianza Ciudadana</a:t>
            </a:r>
            <a:endParaRPr lang="es-CO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454025" defTabSz="360000">
              <a:buClr>
                <a:srgbClr val="595959"/>
              </a:buClr>
              <a:buSzPct val="25000"/>
            </a:pPr>
            <a:r>
              <a:rPr lang="en-US" sz="2000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Reto</a:t>
            </a:r>
            <a:r>
              <a:rPr lang="en-U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 1.1.:	</a:t>
            </a:r>
            <a:r>
              <a:rPr lang="en-US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			</a:t>
            </a:r>
            <a:r>
              <a:rPr lang="en-US" sz="20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Cultura</a:t>
            </a:r>
            <a:r>
              <a:rPr lang="en-US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20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Medellín</a:t>
            </a:r>
            <a:endParaRPr lang="en-US" sz="2000" b="1" kern="0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Calibri"/>
              <a:sym typeface="Calibri"/>
            </a:endParaRPr>
          </a:p>
          <a:p>
            <a:pPr marL="3175" lvl="1" defTabSz="360000">
              <a:buClr>
                <a:srgbClr val="595959"/>
              </a:buClr>
              <a:buSzPct val="25000"/>
            </a:pPr>
            <a:r>
              <a:rPr lang="es-CO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Programa 1.1.1.:	 </a:t>
            </a:r>
            <a:r>
              <a:rPr lang="es-CO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	Gestión de la Cultura Ciudadana</a:t>
            </a:r>
          </a:p>
          <a:p>
            <a:pPr marL="2155825" indent="-2155825" defTabSz="914400">
              <a:buClr>
                <a:srgbClr val="595959"/>
              </a:buClr>
              <a:buSzPct val="25000"/>
            </a:pPr>
            <a:r>
              <a:rPr lang="en-U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Proyecto 1.1.1.3. :</a:t>
            </a:r>
            <a:r>
              <a:rPr lang="en-US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	</a:t>
            </a:r>
            <a:r>
              <a:rPr lang="es-CO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Comunicación para la Movilización, la Participación y la Cultura Ciudadana</a:t>
            </a:r>
            <a:r>
              <a:rPr lang="es-CO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/>
            </a:r>
            <a:br>
              <a:rPr lang="es-CO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</a:br>
            <a:endParaRPr lang="es-CO" sz="2000" b="1" kern="0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Calibri"/>
              <a:sym typeface="Calibri"/>
            </a:endParaRPr>
          </a:p>
          <a:p>
            <a:pPr algn="just" defTabSz="914400">
              <a:buClr>
                <a:srgbClr val="595959"/>
              </a:buClr>
              <a:buSzPct val="25000"/>
            </a:pPr>
            <a:r>
              <a:rPr lang="es-CO" sz="2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Por </a:t>
            </a:r>
            <a:r>
              <a:rPr lang="es-CO" sz="2200" kern="0" dirty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medio de este proyecto se definen </a:t>
            </a:r>
            <a:r>
              <a:rPr lang="es-CO" sz="2200" b="1" kern="0" dirty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acciones estratégicas </a:t>
            </a:r>
            <a:r>
              <a:rPr lang="es-CO" sz="2200" kern="0" dirty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de comunicación para la movilización a partir de la focalización de programas bandera en comunas y corregimientos, la ruta de campañas con enfoque sectorial y </a:t>
            </a:r>
            <a:r>
              <a:rPr lang="es-CO" sz="2200" b="1" kern="0" dirty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las plataformas especiales de participación que le permitan a las personas un voz a voz con la administración municipal</a:t>
            </a:r>
            <a:r>
              <a:rPr lang="es-CO" sz="2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.</a:t>
            </a:r>
            <a:endParaRPr lang="es-CO" sz="2200" b="1" kern="0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74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84082" y="429406"/>
            <a:ext cx="73529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buClr>
                <a:srgbClr val="00B0F0"/>
              </a:buClr>
              <a:buSzPct val="25000"/>
            </a:pPr>
            <a:r>
              <a:rPr lang="es-CO" sz="2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Dónde</a:t>
            </a:r>
            <a:r>
              <a:rPr lang="en-US" sz="2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2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estamos en el Plan Estratégico de Comunicaciones</a:t>
            </a:r>
            <a:endParaRPr lang="es-CO" sz="2800" b="1" kern="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63873" y="1469087"/>
            <a:ext cx="743310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O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Política de Comunicación para la Movilización Ciudadana</a:t>
            </a:r>
            <a:r>
              <a:rPr lang="es-CO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 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</a:endParaRPr>
          </a:p>
          <a:p>
            <a:pPr algn="just">
              <a:spcAft>
                <a:spcPts val="0"/>
              </a:spcAft>
            </a:pPr>
            <a:endParaRPr lang="es-CO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O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Tiene </a:t>
            </a:r>
            <a:r>
              <a:rPr lang="es-CO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como objetivo plantear estrategias comunicativas que faciliten la democratización de las estructuras de la comunicación, promover la participación ciudadana y fortalecer la relación ciudadanía-Estado a nivel municipal. 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</a:endParaRPr>
          </a:p>
          <a:p>
            <a:pPr algn="just">
              <a:spcAft>
                <a:spcPts val="0"/>
              </a:spcAft>
            </a:pPr>
            <a:endParaRPr lang="es-CO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O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Para </a:t>
            </a:r>
            <a:r>
              <a:rPr lang="es-CO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implementar esta Política de Comunicación para la movilización ciudadana, el Municipio de Medellín debe:   </a:t>
            </a:r>
            <a:endParaRPr lang="es-CO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Generar </a:t>
            </a:r>
            <a:r>
              <a:rPr lang="es-CO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procesos pedagógicos </a:t>
            </a:r>
            <a:r>
              <a:rPr lang="es-CO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sobre los temas de sociedad participante y comunicación pública. 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Movilizar</a:t>
            </a:r>
            <a:r>
              <a:rPr lang="es-CO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s-CO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a la ciudadanía sobre </a:t>
            </a:r>
            <a:r>
              <a:rPr lang="es-CO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ideas claves </a:t>
            </a:r>
            <a:r>
              <a:rPr lang="es-CO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de la Administración Municipal. 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mbria" panose="020405030504060302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Fortalecer </a:t>
            </a:r>
            <a:r>
              <a:rPr lang="es-CO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la relación </a:t>
            </a:r>
            <a:r>
              <a:rPr lang="es-CO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ciudadanía – Estado </a:t>
            </a:r>
            <a:r>
              <a:rPr lang="es-CO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imes New Roman" panose="02020603050405020304" pitchFamily="18" charset="0"/>
              </a:rPr>
              <a:t>a partir de estrategias de cercanía y relacionamiento. 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j-lt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57"/>
          <p:cNvSpPr txBox="1"/>
          <p:nvPr/>
        </p:nvSpPr>
        <p:spPr>
          <a:xfrm>
            <a:off x="1289295" y="588872"/>
            <a:ext cx="7234237" cy="5238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ctr" defTabSz="914400">
              <a:buClr>
                <a:srgbClr val="00B0F0"/>
              </a:buClr>
              <a:buSzPct val="25000"/>
              <a:buFont typeface="Arial"/>
              <a:buNone/>
            </a:pPr>
            <a:r>
              <a:rPr lang="es-CO" sz="2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Comunicación para la movilización </a:t>
            </a:r>
            <a:r>
              <a:rPr lang="en-US" sz="2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social </a:t>
            </a:r>
            <a:endParaRPr lang="en-US" sz="2800" b="1" kern="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56"/>
          <p:cNvSpPr txBox="1"/>
          <p:nvPr/>
        </p:nvSpPr>
        <p:spPr>
          <a:xfrm>
            <a:off x="1434063" y="1409986"/>
            <a:ext cx="6944699" cy="40380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defTabSz="914400">
              <a:buClr>
                <a:srgbClr val="404040"/>
              </a:buClr>
              <a:buSzPct val="25000"/>
              <a:buFont typeface="Calibri"/>
              <a:buNone/>
            </a:pPr>
            <a:r>
              <a:rPr lang="es-CO" sz="2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Los procesos de comunicación comunitaria  pueden ser una poderosa herramienta con capacidad de transformar su entorno  y las condiciones de vida de las comunidades, en la medida en que puedan resignificar sus prácticas y ser progresivamente cada vez más incluyentes e influyentes. Es decir, su capacidad no está dada en ser simplemente, generadores de información y contenidos a nivel local, </a:t>
            </a:r>
            <a:r>
              <a:rPr lang="es-CO" sz="2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su principal desafío consiste en convocar y construir democráticamente nuevos espacios de participación, que conduzcan a la movilización </a:t>
            </a:r>
            <a:r>
              <a:rPr lang="en-US" sz="2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social. </a:t>
            </a:r>
          </a:p>
          <a:p>
            <a:pPr algn="r" defTabSz="914400">
              <a:buClr>
                <a:srgbClr val="404040"/>
              </a:buClr>
              <a:buSzPct val="25000"/>
              <a:buFont typeface="Calibri"/>
              <a:buNone/>
            </a:pPr>
            <a:endParaRPr lang="en-US" sz="1000" b="1" kern="0" dirty="0" smtClean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Calibri"/>
              <a:sym typeface="Calibri"/>
            </a:endParaRPr>
          </a:p>
          <a:p>
            <a:pPr algn="r" defTabSz="914400">
              <a:buClr>
                <a:srgbClr val="404040"/>
              </a:buClr>
              <a:buSzPct val="25000"/>
              <a:buFont typeface="Calibri"/>
              <a:buNone/>
            </a:pPr>
            <a:r>
              <a:rPr lang="en-US" sz="22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Equipo</a:t>
            </a:r>
            <a:r>
              <a:rPr lang="en-US" sz="2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 Comunicación para la Movilización</a:t>
            </a:r>
            <a:endParaRPr lang="en-US" sz="2200" b="1" kern="0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221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83"/>
          <p:cNvSpPr txBox="1"/>
          <p:nvPr/>
        </p:nvSpPr>
        <p:spPr>
          <a:xfrm>
            <a:off x="676429" y="1894194"/>
            <a:ext cx="7718117" cy="39687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indent="-342900" defTabSz="914400">
              <a:buClr>
                <a:srgbClr val="595959"/>
              </a:buClr>
              <a:buSzPct val="90000"/>
              <a:buFont typeface="Wingdings" panose="05000000000000000000" pitchFamily="2" charset="2"/>
              <a:buChar char="v"/>
            </a:pPr>
            <a:r>
              <a:rPr lang="es-ES" sz="2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Estrategia de mediadores para la movilización:</a:t>
            </a:r>
          </a:p>
          <a:p>
            <a:pPr marL="800100" lvl="1" indent="-342900" defTabSz="914400">
              <a:buClr>
                <a:srgbClr val="595959"/>
              </a:buClr>
              <a:buSzPct val="90000"/>
              <a:buFont typeface="Arial" panose="020B0604020202020204" pitchFamily="34" charset="0"/>
              <a:buChar char="•"/>
            </a:pPr>
            <a:r>
              <a:rPr lang="es-E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Consolidación en las comunas 3 – Manrique y 5 – Castilla</a:t>
            </a:r>
          </a:p>
          <a:p>
            <a:pPr marL="800100" lvl="1" indent="-342900" defTabSz="914400">
              <a:buClr>
                <a:srgbClr val="595959"/>
              </a:buClr>
              <a:buSzPct val="90000"/>
              <a:buFont typeface="Arial" panose="020B0604020202020204" pitchFamily="34" charset="0"/>
              <a:buChar char="•"/>
            </a:pPr>
            <a:r>
              <a:rPr lang="es-E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Puesta en marcha en Comuna 70 – Corregimiento </a:t>
            </a:r>
            <a:r>
              <a:rPr lang="es-ES" sz="2000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Altavista</a:t>
            </a:r>
            <a:endParaRPr lang="es-ES" sz="2000" kern="0" dirty="0" smtClean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Calibri"/>
              <a:sym typeface="Calibri"/>
            </a:endParaRPr>
          </a:p>
          <a:p>
            <a:pPr lvl="1" defTabSz="914400">
              <a:buClr>
                <a:srgbClr val="595959"/>
              </a:buClr>
              <a:buSzPct val="90000"/>
            </a:pPr>
            <a:endParaRPr lang="es-ES" sz="1000" kern="0" dirty="0" smtClean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Calibri"/>
              <a:sym typeface="Calibri"/>
            </a:endParaRPr>
          </a:p>
          <a:p>
            <a:pPr marL="342900" indent="-342900" defTabSz="914400">
              <a:buClr>
                <a:srgbClr val="595959"/>
              </a:buClr>
              <a:buSzPct val="90000"/>
              <a:buFont typeface="Wingdings" panose="05000000000000000000" pitchFamily="2" charset="2"/>
              <a:buChar char="v"/>
            </a:pPr>
            <a:r>
              <a:rPr lang="es-ES" sz="22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Apoyo a medios y procesos de comunicación comunitarios, alternativos, ciudadanos.</a:t>
            </a:r>
          </a:p>
          <a:p>
            <a:pPr marL="800100" lvl="1" indent="-342900" defTabSz="914400">
              <a:buClr>
                <a:srgbClr val="595959"/>
              </a:buClr>
              <a:buSzPct val="90000"/>
              <a:buFont typeface="Wingdings" panose="05000000000000000000" pitchFamily="2" charset="2"/>
              <a:buChar char="q"/>
            </a:pPr>
            <a:r>
              <a:rPr lang="es-ES" sz="2000" u="sng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Apoyo para la producción de medios:</a:t>
            </a:r>
          </a:p>
          <a:p>
            <a:pPr marL="1257300" lvl="2" indent="-342900" defTabSz="914400">
              <a:buClr>
                <a:srgbClr val="595959"/>
              </a:buClr>
              <a:buSzPct val="90000"/>
              <a:buFont typeface="Arial" panose="020B0604020202020204" pitchFamily="34" charset="0"/>
              <a:buChar char="•"/>
            </a:pPr>
            <a:r>
              <a:rPr lang="es-E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Recursos para impresión de periódicos</a:t>
            </a:r>
          </a:p>
          <a:p>
            <a:pPr marL="1257300" lvl="2" indent="-342900" defTabSz="914400">
              <a:buClr>
                <a:srgbClr val="595959"/>
              </a:buClr>
              <a:buSzPct val="90000"/>
              <a:buFont typeface="Arial" panose="020B0604020202020204" pitchFamily="34" charset="0"/>
              <a:buChar char="•"/>
            </a:pPr>
            <a:r>
              <a:rPr lang="es-E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Estrategia de comunicación de programas bandera, </a:t>
            </a:r>
            <a:r>
              <a:rPr lang="es-E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proyectos </a:t>
            </a:r>
            <a:r>
              <a:rPr lang="es-E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estratégicos y </a:t>
            </a:r>
            <a:r>
              <a:rPr lang="es-E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campañas </a:t>
            </a:r>
            <a:r>
              <a:rPr lang="es-E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institucionales a través de propuestas de medios comunitarios</a:t>
            </a:r>
            <a:endParaRPr lang="es-ES" sz="2000" kern="0" dirty="0" smtClean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Calibri"/>
              <a:sym typeface="Calibri"/>
            </a:endParaRPr>
          </a:p>
          <a:p>
            <a:pPr marL="1257300" lvl="2" indent="-342900" defTabSz="914400">
              <a:buClr>
                <a:srgbClr val="595959"/>
              </a:buClr>
              <a:buSzPct val="90000"/>
              <a:buFont typeface="Arial" panose="020B0604020202020204" pitchFamily="34" charset="0"/>
              <a:buChar char="•"/>
            </a:pPr>
            <a:r>
              <a:rPr lang="es-E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Pauta institucional</a:t>
            </a:r>
          </a:p>
        </p:txBody>
      </p:sp>
      <p:sp>
        <p:nvSpPr>
          <p:cNvPr id="7" name="Shape 182"/>
          <p:cNvSpPr txBox="1"/>
          <p:nvPr/>
        </p:nvSpPr>
        <p:spPr>
          <a:xfrm>
            <a:off x="1513764" y="504104"/>
            <a:ext cx="6116472" cy="101328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ctr" defTabSz="914400">
              <a:buClr>
                <a:srgbClr val="00B0F0"/>
              </a:buClr>
              <a:buSzPct val="25000"/>
              <a:buFont typeface="Arial"/>
              <a:buNone/>
            </a:pPr>
            <a:r>
              <a:rPr lang="es-CO" sz="2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"/>
                <a:cs typeface="Arial"/>
                <a:sym typeface="Arial"/>
              </a:rPr>
              <a:t>Estrategias de</a:t>
            </a:r>
          </a:p>
          <a:p>
            <a:pPr algn="ctr" defTabSz="914400">
              <a:buClr>
                <a:srgbClr val="00B0F0"/>
              </a:buClr>
              <a:buSzPct val="25000"/>
              <a:buFont typeface="Arial"/>
              <a:buNone/>
            </a:pPr>
            <a:r>
              <a:rPr lang="es-CO" sz="2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"/>
                <a:cs typeface="Arial"/>
                <a:sym typeface="Arial"/>
              </a:rPr>
              <a:t>Comunicación para la movilización 2018</a:t>
            </a:r>
            <a:endParaRPr lang="es-CO" sz="2800" b="1" kern="0" dirty="0">
              <a:solidFill>
                <a:schemeClr val="tx1">
                  <a:lumMod val="65000"/>
                  <a:lumOff val="35000"/>
                </a:schemeClr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98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82"/>
          <p:cNvSpPr txBox="1"/>
          <p:nvPr/>
        </p:nvSpPr>
        <p:spPr>
          <a:xfrm>
            <a:off x="1379090" y="454905"/>
            <a:ext cx="6385819" cy="101328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ctr" defTabSz="914400">
              <a:buClr>
                <a:srgbClr val="00B0F0"/>
              </a:buClr>
              <a:buSzPct val="25000"/>
              <a:buFont typeface="Arial"/>
              <a:buNone/>
            </a:pPr>
            <a:r>
              <a:rPr lang="es-CO" sz="2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Arial"/>
                <a:cs typeface="Arial"/>
                <a:sym typeface="Arial"/>
              </a:rPr>
              <a:t>Estrategias de</a:t>
            </a:r>
          </a:p>
          <a:p>
            <a:pPr algn="ctr" defTabSz="914400">
              <a:buClr>
                <a:srgbClr val="00B0F0"/>
              </a:buClr>
              <a:buSzPct val="25000"/>
              <a:buFont typeface="Arial"/>
              <a:buNone/>
            </a:pPr>
            <a:r>
              <a:rPr lang="es-CO" sz="2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Arial"/>
                <a:cs typeface="Arial"/>
                <a:sym typeface="Arial"/>
              </a:rPr>
              <a:t>Comunicación para la movilización 2018</a:t>
            </a:r>
            <a:endParaRPr lang="es-CO" sz="2800" b="1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5" name="Shape 183"/>
          <p:cNvSpPr txBox="1"/>
          <p:nvPr/>
        </p:nvSpPr>
        <p:spPr>
          <a:xfrm>
            <a:off x="837397" y="1693244"/>
            <a:ext cx="7469205" cy="36584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800100" lvl="1" indent="-342900" defTabSz="914400">
              <a:buClr>
                <a:srgbClr val="595959"/>
              </a:buClr>
              <a:buSzPct val="60000"/>
              <a:buFont typeface="Wingdings" panose="05000000000000000000" pitchFamily="2" charset="2"/>
              <a:buChar char="q"/>
            </a:pPr>
            <a:r>
              <a:rPr lang="es-ES" sz="2200" u="sng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Visibilización</a:t>
            </a:r>
            <a:endParaRPr lang="es-ES" sz="2200" u="sng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1257300" lvl="2" indent="-342900" defTabSz="914400">
              <a:buClr>
                <a:srgbClr val="595959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Franja en Telemedellín para emisión de producción audiovisual </a:t>
            </a:r>
            <a:r>
              <a:rPr lang="es-ES" sz="20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RECuenta</a:t>
            </a:r>
            <a:r>
              <a:rPr lang="es-ES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, historias que se narran con vos</a:t>
            </a:r>
            <a:r>
              <a:rPr lang="es-E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 (viernes 5 p. m.)</a:t>
            </a:r>
          </a:p>
          <a:p>
            <a:pPr marL="1257300" lvl="2" indent="-342900" defTabSz="914400">
              <a:buClr>
                <a:srgbClr val="595959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Espacio para contenidos producidos por medios comunitarios, en el programa radial institucional </a:t>
            </a:r>
            <a:r>
              <a:rPr lang="es-ES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“Con vos radio” </a:t>
            </a:r>
            <a:r>
              <a:rPr lang="es-E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(Lunes de 8 a 9 a. m.)</a:t>
            </a:r>
            <a:endParaRPr lang="es-ES" sz="2000" b="1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1257300" lvl="2" indent="-342900" defTabSz="914400">
              <a:buClr>
                <a:srgbClr val="595959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Programa </a:t>
            </a:r>
            <a:r>
              <a:rPr lang="es-ES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Mi Barrio Cuenta </a:t>
            </a:r>
            <a:r>
              <a:rPr lang="es-E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(Miércoles 6:30 p. m. y domingos 4:30 p. m.)</a:t>
            </a:r>
          </a:p>
          <a:p>
            <a:pPr marL="1257300" lvl="2" indent="-342900" defTabSz="914400">
              <a:buClr>
                <a:srgbClr val="595959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Micro sitio Comunicación para la Movilización</a:t>
            </a:r>
          </a:p>
          <a:p>
            <a:pPr marL="1257300" lvl="2" indent="-342900" defTabSz="914400">
              <a:buClr>
                <a:srgbClr val="595959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Portal de noticias </a:t>
            </a:r>
            <a:r>
              <a:rPr lang="es-ES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www.medellincuenta.com</a:t>
            </a:r>
          </a:p>
          <a:p>
            <a:pPr lvl="2" defTabSz="914400">
              <a:buClr>
                <a:srgbClr val="595959"/>
              </a:buClr>
              <a:buSzPct val="100000"/>
            </a:pPr>
            <a:endParaRPr lang="es-ES" sz="2200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90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82"/>
          <p:cNvSpPr txBox="1"/>
          <p:nvPr/>
        </p:nvSpPr>
        <p:spPr>
          <a:xfrm>
            <a:off x="485774" y="385012"/>
            <a:ext cx="8196213" cy="96252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ctr" defTabSz="914400">
              <a:buClr>
                <a:srgbClr val="00B0F0"/>
              </a:buClr>
              <a:buSzPct val="25000"/>
              <a:buFont typeface="Arial"/>
              <a:buNone/>
            </a:pPr>
            <a:r>
              <a:rPr lang="es-CO" sz="2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"/>
                <a:cs typeface="Arial"/>
                <a:sym typeface="Arial"/>
              </a:rPr>
              <a:t>Estrategias de</a:t>
            </a:r>
          </a:p>
          <a:p>
            <a:pPr algn="ctr" defTabSz="914400">
              <a:buClr>
                <a:srgbClr val="00B0F0"/>
              </a:buClr>
              <a:buSzPct val="25000"/>
              <a:buFont typeface="Arial"/>
              <a:buNone/>
            </a:pPr>
            <a:r>
              <a:rPr lang="es-CO" sz="2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"/>
                <a:cs typeface="Arial"/>
                <a:sym typeface="Arial"/>
              </a:rPr>
              <a:t>Comunicación para la movilización</a:t>
            </a:r>
            <a:endParaRPr lang="es-CO" sz="2800" b="1" kern="0" dirty="0">
              <a:solidFill>
                <a:schemeClr val="tx1">
                  <a:lumMod val="65000"/>
                  <a:lumOff val="35000"/>
                </a:schemeClr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7" name="Shape 183"/>
          <p:cNvSpPr txBox="1"/>
          <p:nvPr/>
        </p:nvSpPr>
        <p:spPr>
          <a:xfrm>
            <a:off x="945964" y="1657951"/>
            <a:ext cx="7890028" cy="354209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800100" lvl="1" indent="-342900" defTabSz="914400">
              <a:buClr>
                <a:srgbClr val="595959"/>
              </a:buClr>
              <a:buSzPct val="60000"/>
              <a:buFont typeface="Wingdings" panose="05000000000000000000" pitchFamily="2" charset="2"/>
              <a:buChar char="q"/>
            </a:pPr>
            <a:r>
              <a:rPr lang="es-ES" sz="2200" u="sng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Formación</a:t>
            </a:r>
          </a:p>
          <a:p>
            <a:pPr marL="1257300" lvl="2" indent="-342900" defTabSz="914400">
              <a:buClr>
                <a:srgbClr val="595959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2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Construcción colectiva de una agenda académica para los medios comunitarios </a:t>
            </a:r>
            <a:r>
              <a:rPr lang="es-ES" sz="2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(Prensa y audiovisual)</a:t>
            </a:r>
            <a:endParaRPr lang="es-ES" sz="2200" kern="0" dirty="0" smtClean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Calibri"/>
              <a:sym typeface="Calibri"/>
            </a:endParaRPr>
          </a:p>
          <a:p>
            <a:pPr marL="800100" lvl="1" indent="-342900" defTabSz="914400">
              <a:buClr>
                <a:srgbClr val="595959"/>
              </a:buClr>
              <a:buSzPct val="60000"/>
              <a:buFont typeface="Wingdings" panose="05000000000000000000" pitchFamily="2" charset="2"/>
              <a:buChar char="q"/>
            </a:pPr>
            <a:r>
              <a:rPr lang="es-ES" sz="2200" u="sng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Otros estímulos</a:t>
            </a:r>
          </a:p>
          <a:p>
            <a:pPr marL="1257300" lvl="2" indent="-342900" defTabSz="914400">
              <a:buClr>
                <a:srgbClr val="595959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2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Premio de Periodismo Comunitario</a:t>
            </a:r>
          </a:p>
          <a:p>
            <a:pPr marL="1257300" lvl="2" indent="-342900" defTabSz="914400">
              <a:buClr>
                <a:srgbClr val="595959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2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Encuentro de Periodismo Comunitario</a:t>
            </a:r>
          </a:p>
          <a:p>
            <a:pPr marL="800100" lvl="1" indent="-342900" defTabSz="914400">
              <a:buClr>
                <a:srgbClr val="595959"/>
              </a:buClr>
              <a:buSzPct val="60000"/>
              <a:buFont typeface="Wingdings" panose="05000000000000000000" pitchFamily="2" charset="2"/>
              <a:buChar char="q"/>
            </a:pPr>
            <a:r>
              <a:rPr lang="es-ES" sz="2200" u="sng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Otras actividades</a:t>
            </a:r>
            <a:endParaRPr lang="es-ES" sz="2200" u="sng" kern="0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Calibri"/>
              <a:sym typeface="Calibri"/>
            </a:endParaRPr>
          </a:p>
          <a:p>
            <a:pPr marL="1257300" lvl="2" indent="-342900" defTabSz="914400">
              <a:buClr>
                <a:srgbClr val="595959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22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  <a:sym typeface="Calibri"/>
              </a:rPr>
              <a:t>Acompañamiento permanente de profesionales en territorio</a:t>
            </a:r>
            <a:endParaRPr lang="es-ES" sz="2200" kern="0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673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3160</TotalTime>
  <Words>443</Words>
  <Application>Microsoft Office PowerPoint</Application>
  <PresentationFormat>Presentación en pantalla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Restrepo</dc:creator>
  <cp:lastModifiedBy>home</cp:lastModifiedBy>
  <cp:revision>154</cp:revision>
  <cp:lastPrinted>2018-04-27T19:29:33Z</cp:lastPrinted>
  <dcterms:created xsi:type="dcterms:W3CDTF">2016-04-27T19:00:00Z</dcterms:created>
  <dcterms:modified xsi:type="dcterms:W3CDTF">2018-05-17T17:40:33Z</dcterms:modified>
</cp:coreProperties>
</file>